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6D6881-D0D5-4FC2-8C49-A69569F648E6}">
  <a:tblStyle styleId="{1E6D6881-D0D5-4FC2-8C49-A69569F648E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272185F-4557-4774-9E2A-9FC93DE65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9685e7b9c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9685e7b9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a987942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fa9879427f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1e0f7db3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1e0f7db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1e0f7db32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1e0f7db3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1e0f7db32_1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1e0f7db3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1e0f7db32_1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1e0f7db3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1e0f7db32_1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1e0f7db3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fa9879427f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37ee322ac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37ee322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1e0f7db32_3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1e0f7db3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1e0f7db32_3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1e0f7db32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1e0f7db32_3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1e0f7db32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fa9879427f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9685e7b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39685e7b9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94e35f00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94e35f0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e811e25b6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e811e25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76ea98c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e46b273b7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e46b273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1e0f7db3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31e0f7db32_1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e46b273b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e46b27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e46b273b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e46b273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fdc77325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fdc7732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9685e7b9c_1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9685e7b9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98794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fa9879427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9685e7b9c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9685e7b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3NewUkb4w6axeIBmwUXQxt9dryZ1dkeu/view" TargetMode="External"/><Relationship Id="rId4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19150" y="2571750"/>
            <a:ext cx="6948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Team 71: Virtual Computer Mouse using mmWave Radar (TI)</a:t>
            </a:r>
            <a:br>
              <a:rPr lang="en-US" sz="1750"/>
            </a:br>
            <a:r>
              <a:rPr lang="en-US" sz="1750"/>
              <a:t>Bi-Weekly Update 3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Oscar Chavez Araiza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Greyson Heath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Daniel Lu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Zane Meikle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Sponsor: </a:t>
            </a:r>
            <a:r>
              <a:rPr lang="en-US" sz="1750"/>
              <a:t>Texas</a:t>
            </a:r>
            <a:r>
              <a:rPr lang="en-US" sz="1750"/>
              <a:t> Instruments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TA: 	Vishwam Raval</a:t>
            </a:r>
            <a:endParaRPr sz="175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5836500" cy="50601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828989"/>
            <a:ext cx="2335650" cy="394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 Model (Top)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88" y="1389583"/>
            <a:ext cx="7710426" cy="344911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/>
          </a:p>
        </p:txBody>
      </p:sp>
      <p:graphicFrame>
        <p:nvGraphicFramePr>
          <p:cNvPr id="180" name="Google Shape;180;p25"/>
          <p:cNvGraphicFramePr/>
          <p:nvPr/>
        </p:nvGraphicFramePr>
        <p:xfrm>
          <a:off x="6858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{1E6D6881-D0D5-4FC2-8C49-A69569F648E6}</a:tableStyleId>
              </a:tblPr>
              <a:tblGrid>
                <a:gridCol w="3886200"/>
                <a:gridCol w="3886200"/>
              </a:tblGrid>
              <a:tr h="77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Accomplished</a:t>
                      </a:r>
                      <a:r>
                        <a:rPr lang="en-US" sz="1400"/>
                        <a:t> since 403</a:t>
                      </a:r>
                      <a:r>
                        <a:rPr lang="en-US" sz="1400" u="none" cap="none" strike="noStrike"/>
                        <a:t> </a:t>
                      </a:r>
                      <a:r>
                        <a:rPr lang="en-US" sz="1400" u="none" cap="none" strike="noStrike"/>
                        <a:t>                            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~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18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Ongoing progress/problems and plans until the next presentation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7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&lt;1&gt; Meeting with sponsor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&lt;4&gt; Tested a suggestion from sponsor to use the angles to remake the position data.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&lt;11&gt; Helped produce a smoother travel path for the radar.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&lt;2&gt; Produced a few scripts to visualize the movement and position based on the radar data.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Problems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The data from the radar is very noisy and quite erratic.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The gesture recognition binary calculates the angles in an </a:t>
                      </a:r>
                      <a:r>
                        <a:rPr lang="en-US" sz="1300"/>
                        <a:t>unknown</a:t>
                      </a:r>
                      <a:r>
                        <a:rPr lang="en-US" sz="1300"/>
                        <a:t> way which makes trying to produce a x-z position hard to do.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The produced position takes a while to settle, so it might not be a great way to track the hand movement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Progress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Currently producing a report for our sponsor to get guidance on </a:t>
                      </a:r>
                      <a:r>
                        <a:rPr lang="en-US" sz="1300"/>
                        <a:t>retrieving</a:t>
                      </a:r>
                      <a:r>
                        <a:rPr lang="en-US" sz="1300"/>
                        <a:t> location data from the gesture recognition binary.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We believe that if we use a reflective glove, the radar will produce better location data.</a:t>
                      </a:r>
                      <a:endParaRPr sz="13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" name="Google Shape;181;p25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map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7986" l="9167" r="9126" t="11589"/>
          <a:stretch/>
        </p:blipFill>
        <p:spPr>
          <a:xfrm>
            <a:off x="2069138" y="1389575"/>
            <a:ext cx="5005726" cy="27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1159800" y="4241575"/>
            <a:ext cx="6824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Left-to-Right Movement Vector Map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Map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724" y="1389576"/>
            <a:ext cx="4068550" cy="30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457200" y="4441000"/>
            <a:ext cx="8229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Back and Forth Movement at Ideal Distance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Gesture Features for Position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6671" l="10130" r="9406" t="11064"/>
          <a:stretch/>
        </p:blipFill>
        <p:spPr>
          <a:xfrm>
            <a:off x="2050763" y="1389575"/>
            <a:ext cx="5042474" cy="2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1334400" y="4241575"/>
            <a:ext cx="6475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Hand is Making the Shine Gesture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0" y="1862725"/>
            <a:ext cx="2097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x = sin(azimuth)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6992200" y="1902625"/>
            <a:ext cx="240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y</a:t>
            </a:r>
            <a:r>
              <a:rPr lang="en-US" sz="2100">
                <a:solidFill>
                  <a:schemeClr val="dk1"/>
                </a:solidFill>
              </a:rPr>
              <a:t> = sin(elevation)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Gesture Features for Position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3558" l="5979" r="7109" t="10286"/>
          <a:stretch/>
        </p:blipFill>
        <p:spPr>
          <a:xfrm>
            <a:off x="86275" y="2145688"/>
            <a:ext cx="2991875" cy="22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4">
            <a:alphaModFix/>
          </a:blip>
          <a:srcRect b="3616" l="4773" r="8601" t="11080"/>
          <a:stretch/>
        </p:blipFill>
        <p:spPr>
          <a:xfrm>
            <a:off x="3161263" y="2153125"/>
            <a:ext cx="2991875" cy="220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5">
            <a:alphaModFix/>
          </a:blip>
          <a:srcRect b="4470" l="6019" r="8231" t="11027"/>
          <a:stretch/>
        </p:blipFill>
        <p:spPr>
          <a:xfrm>
            <a:off x="6153150" y="2153125"/>
            <a:ext cx="2991875" cy="22115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722888" y="1496738"/>
            <a:ext cx="1884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Shine Up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3481625" y="1500450"/>
            <a:ext cx="2593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Shine Center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6552438" y="1432800"/>
            <a:ext cx="243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Shine Down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Using Gesture Features for Position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b="0" l="0" r="0" t="10634"/>
          <a:stretch/>
        </p:blipFill>
        <p:spPr>
          <a:xfrm>
            <a:off x="2272600" y="1449400"/>
            <a:ext cx="4598800" cy="30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2629350" y="4434450"/>
            <a:ext cx="3885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No Gesture Position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229" name="Google Shape;229;p31"/>
          <p:cNvGraphicFramePr/>
          <p:nvPr/>
        </p:nvGraphicFramePr>
        <p:xfrm>
          <a:off x="680675" y="10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{1E6D6881-D0D5-4FC2-8C49-A69569F648E6}</a:tableStyleId>
              </a:tblPr>
              <a:tblGrid>
                <a:gridCol w="3886200"/>
                <a:gridCol w="3896450"/>
              </a:tblGrid>
              <a:tr h="46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Accomplishments </a:t>
                      </a: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&lt;10hr&gt;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ECEN 404 ongoing progress/problems in the next 2 weeks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Meeting with sponsor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&lt;1hr&gt;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Try to improve the moving path that responds faster to the change in direction&lt;6hr&gt;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Improve the accuracy of path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by reducing the error caused by background objects &lt;3hr&gt;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-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Problem : the radar randomly generate data points from the environment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-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The weight average velocity responds slowly to the change in direction.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31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786875"/>
            <a:ext cx="4929391" cy="38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25" y="1622600"/>
            <a:ext cx="3410324" cy="19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map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7986" l="9167" r="9126" t="11589"/>
          <a:stretch/>
        </p:blipFill>
        <p:spPr>
          <a:xfrm>
            <a:off x="2069138" y="1389575"/>
            <a:ext cx="5005726" cy="27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1159800" y="4241575"/>
            <a:ext cx="6824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Left-to-Right Movement Vector Map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Summary: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1536956"/>
            <a:ext cx="4327200" cy="3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High-level summary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015907"/>
            <a:ext cx="2947445" cy="159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6863"/>
            <a:ext cx="32766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850" y="786863"/>
            <a:ext cx="32766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average </a:t>
            </a:r>
            <a:r>
              <a:rPr lang="en-US"/>
              <a:t>weight </a:t>
            </a:r>
            <a:r>
              <a:rPr lang="en-US"/>
              <a:t>trending line </a:t>
            </a:r>
            <a:r>
              <a:rPr lang="en-US"/>
              <a:t>solution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36954"/>
            <a:ext cx="2256975" cy="19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175" y="1525050"/>
            <a:ext cx="1928600" cy="18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175" y="1536950"/>
            <a:ext cx="3133575" cy="32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6858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{1E6D6881-D0D5-4FC2-8C49-A69569F648E6}</a:tableStyleId>
              </a:tblPr>
              <a:tblGrid>
                <a:gridCol w="3886200"/>
                <a:gridCol w="3886200"/>
              </a:tblGrid>
              <a:tr h="678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Accomplishments since the last presentation                               </a:t>
                      </a:r>
                      <a:endParaRPr sz="15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&lt;9&gt; hours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Ongoing progress/problems and plans until the next presentation</a:t>
                      </a:r>
                      <a:endParaRPr sz="12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150">
                <a:tc>
                  <a:txBody>
                    <a:bodyPr/>
                    <a:lstStyle/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&lt;1&gt; meeting with sponsor </a:t>
                      </a:r>
                      <a:endParaRPr sz="1500"/>
                    </a:p>
                    <a:p>
                      <a:pPr indent="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&lt;3&gt; testing mouse and getting minecraft working</a:t>
                      </a:r>
                      <a:endParaRPr sz="1500"/>
                    </a:p>
                    <a:p>
                      <a:pPr indent="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&lt;3&gt; writing initial frame gen program</a:t>
                      </a:r>
                      <a:endParaRPr sz="1500"/>
                    </a:p>
                    <a:p>
                      <a:pPr indent="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&lt;2&gt; research into how to </a:t>
                      </a:r>
                      <a:r>
                        <a:rPr lang="en-US" sz="1500"/>
                        <a:t>parallelize</a:t>
                      </a:r>
                      <a:r>
                        <a:rPr lang="en-US" sz="1500"/>
                        <a:t> in Python</a:t>
                      </a:r>
                      <a:br>
                        <a:rPr lang="en-US" sz="1500"/>
                      </a:b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Problems: issues with frame gen subprocess not ending when the rest of the program end. </a:t>
                      </a:r>
                      <a:br>
                        <a:rPr lang="en-US" sz="1300"/>
                      </a:b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Ongoing Progress: Working on fixing the issue with the subprocess not ending.</a:t>
                      </a:r>
                      <a:br>
                        <a:rPr lang="en-US" sz="1300"/>
                      </a:b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Plans: fixing the frame gen program and getting it ready for integration.</a:t>
                      </a:r>
                      <a:endParaRPr sz="13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36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75" name="Google Shape;275;p37" title="Frame_gen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488" y="767500"/>
            <a:ext cx="7185024" cy="40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Ordering Status</a:t>
            </a:r>
            <a:endParaRPr/>
          </a:p>
        </p:txBody>
      </p:sp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do not need any new parts as such we haven’t ordered any.</a:t>
            </a:r>
            <a:endParaRPr/>
          </a:p>
        </p:txBody>
      </p:sp>
      <p:sp>
        <p:nvSpPr>
          <p:cNvPr id="282" name="Google Shape;282;p38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Gantt Chart</a:t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 rotWithShape="1">
          <a:blip r:embed="rId3">
            <a:alphaModFix/>
          </a:blip>
          <a:srcRect b="45478" l="0" r="12732" t="22015"/>
          <a:stretch/>
        </p:blipFill>
        <p:spPr>
          <a:xfrm>
            <a:off x="715288" y="1673863"/>
            <a:ext cx="7713423" cy="17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457200" y="664520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95" name="Google Shape;295;p40"/>
          <p:cNvGraphicFramePr/>
          <p:nvPr/>
        </p:nvGraphicFramePr>
        <p:xfrm>
          <a:off x="280050" y="12672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{7272185F-4557-4774-9E2A-9FC93DE65E31}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38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Movement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can be moved to all corners of the screen by the program.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Actions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be able to right click and left click.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3.2.5.2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Input Error Handling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</a:t>
                      </a:r>
                      <a:r>
                        <a:rPr lang="en-US" sz="600"/>
                        <a:t>properly</a:t>
                      </a:r>
                      <a:r>
                        <a:rPr lang="en-US" sz="600"/>
                        <a:t> handle all invalid inputs.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4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positioning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coordinates of the gesture should be calculated when deleting the error points.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Velocity accuracy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output velocity of the moving gesture should not have errors.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Gesture Recognition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recognize the users hand gestures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  <p:sp>
        <p:nvSpPr>
          <p:cNvPr id="296" name="Google Shape;296;p40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302" name="Google Shape;302;p41"/>
          <p:cNvGraphicFramePr/>
          <p:nvPr/>
        </p:nvGraphicFramePr>
        <p:xfrm>
          <a:off x="280063" y="1904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{7272185F-4557-4774-9E2A-9FC93DE65E31}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Recognition Accuracy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correctly identify and categorize hand gestures at least 90% of the time.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3.2.1.7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Functional Radar System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IWR6843AOPEVMs, and MMWAVEICBOOSTs all properly communicate with the computer and transmit data.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3.2.1.8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Data Decoding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python script accurately decodes the TLV data seen from both radars.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3.2.1.3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Angle and Distance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radars can capture gestures and pointer positions within a 90 degree range up to 1.5 feet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Size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will recognize gestures regardless of hand size.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  <p:sp>
        <p:nvSpPr>
          <p:cNvPr id="303" name="Google Shape;303;p41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457200" y="2270364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is all, 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650" y="1450125"/>
            <a:ext cx="6554225" cy="34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6950"/>
            <a:ext cx="8229600" cy="35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400"/>
              <a:t>Currently, we are integrating what we have. Afterwards, we plan to do the following </a:t>
            </a:r>
            <a:r>
              <a:rPr b="1" lang="en-US" sz="2400"/>
              <a:t>proposed</a:t>
            </a:r>
            <a:r>
              <a:rPr b="1" lang="en-US" sz="2400"/>
              <a:t> changes:</a:t>
            </a:r>
            <a:endParaRPr b="1" sz="24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Interactive</a:t>
            </a:r>
            <a:r>
              <a:rPr lang="en-US" sz="2200" u="sng"/>
              <a:t> GUI</a:t>
            </a:r>
            <a:r>
              <a:rPr lang="en-US" sz="2200"/>
              <a:t> - Provides feedback and </a:t>
            </a:r>
            <a:r>
              <a:rPr lang="en-US" sz="2200"/>
              <a:t>sensitivity</a:t>
            </a:r>
            <a:r>
              <a:rPr lang="en-US" sz="2200"/>
              <a:t> adjustments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AI for gestures</a:t>
            </a:r>
            <a:r>
              <a:rPr lang="en-US" sz="2200"/>
              <a:t> - New gestures for holding clicks (</a:t>
            </a:r>
            <a:r>
              <a:rPr b="1" lang="en-US" sz="2200"/>
              <a:t>Oscar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Mouse frame smoothing</a:t>
            </a:r>
            <a:r>
              <a:rPr lang="en-US" sz="2200"/>
              <a:t> - Connect point A to point B with arbitrary frames to smooth motion (</a:t>
            </a:r>
            <a:r>
              <a:rPr b="1" lang="en-US" sz="2200"/>
              <a:t>Zane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Parallelization of scripts</a:t>
            </a:r>
            <a:r>
              <a:rPr lang="en-US" sz="2200"/>
              <a:t> - Parallelize the different scripts so they aren't running in one program (</a:t>
            </a:r>
            <a:r>
              <a:rPr b="1" lang="en-US" sz="2200"/>
              <a:t>Zane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accuracy</a:t>
            </a:r>
            <a:r>
              <a:rPr lang="en-US" sz="2200"/>
              <a:t> - improve the accuracy of the mouse (</a:t>
            </a:r>
            <a:r>
              <a:rPr b="1" lang="en-US" sz="2200"/>
              <a:t>Daniel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Radar enclosure case</a:t>
            </a:r>
            <a:r>
              <a:rPr lang="en-US" sz="2200"/>
              <a:t> - Protects devices </a:t>
            </a:r>
            <a:r>
              <a:rPr lang="en-US" sz="2200"/>
              <a:t>and </a:t>
            </a:r>
            <a:r>
              <a:rPr lang="en-US" sz="2200"/>
              <a:t>looks presentable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400"/>
          </a:p>
        </p:txBody>
      </p:sp>
      <p:sp>
        <p:nvSpPr>
          <p:cNvPr id="123" name="Google Shape;123;p18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4095"/>
            <a:ext cx="8839200" cy="87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Updates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The radar is able to move the mouse!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CAD Case Modeled</a:t>
            </a:r>
            <a:endParaRPr sz="2200"/>
          </a:p>
        </p:txBody>
      </p:sp>
      <p:sp>
        <p:nvSpPr>
          <p:cNvPr id="137" name="Google Shape;137;p20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876" y="779301"/>
            <a:ext cx="6904250" cy="38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2"/>
          <p:cNvGrpSpPr/>
          <p:nvPr/>
        </p:nvGrpSpPr>
        <p:grpSpPr>
          <a:xfrm>
            <a:off x="1759462" y="2710717"/>
            <a:ext cx="1776779" cy="2448228"/>
            <a:chOff x="338650" y="2418395"/>
            <a:chExt cx="2403001" cy="4243029"/>
          </a:xfrm>
        </p:grpSpPr>
        <p:pic>
          <p:nvPicPr>
            <p:cNvPr id="149" name="Google Shape;14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70500" y="241839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8650" y="45399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2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Chirp Config / Collect Data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/>
          </a:p>
        </p:txBody>
      </p:sp>
      <p:graphicFrame>
        <p:nvGraphicFramePr>
          <p:cNvPr id="152" name="Google Shape;152;p22"/>
          <p:cNvGraphicFramePr/>
          <p:nvPr/>
        </p:nvGraphicFramePr>
        <p:xfrm>
          <a:off x="6858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{1E6D6881-D0D5-4FC2-8C49-A69569F648E6}</a:tableStyleId>
              </a:tblPr>
              <a:tblGrid>
                <a:gridCol w="3886200"/>
                <a:gridCol w="3886200"/>
              </a:tblGrid>
              <a:tr h="48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Hours since last presentation</a:t>
                      </a:r>
                      <a:r>
                        <a:rPr lang="en-US" sz="1400" u="none" cap="none" strike="noStrike"/>
                        <a:t>          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&gt; hrs 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Ongoing progress/problems and plans until the next presentation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&lt;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Integrating new code, testing movement algorithms, GUI work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&lt;5&gt; New CAD Model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&lt;1&gt; Sponsor Alig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nment 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540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Finding solution for </a:t>
                      </a:r>
                      <a:r>
                        <a:rPr lang="en-US"/>
                        <a:t>separation/setup </a:t>
                      </a:r>
                      <a:r>
                        <a:rPr lang="en-US"/>
                        <a:t>of radars due to sensor interference (6 in. apart? Left/Right hands?...)</a:t>
                      </a:r>
                      <a:endParaRPr sz="1400"/>
                    </a:p>
                    <a:p>
                      <a:pPr indent="-2540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 sz="1400"/>
                        <a:t>Solidifying Python GUI for integration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3" name="Google Shape;153;p22"/>
          <p:cNvGrpSpPr/>
          <p:nvPr/>
        </p:nvGrpSpPr>
        <p:grpSpPr>
          <a:xfrm>
            <a:off x="6164775" y="3114063"/>
            <a:ext cx="1417801" cy="1637988"/>
            <a:chOff x="4572000" y="3091438"/>
            <a:chExt cx="1417801" cy="1637988"/>
          </a:xfrm>
        </p:grpSpPr>
        <p:pic>
          <p:nvPicPr>
            <p:cNvPr id="154" name="Google Shape;154;p22"/>
            <p:cNvPicPr preferRelativeResize="0"/>
            <p:nvPr/>
          </p:nvPicPr>
          <p:blipFill rotWithShape="1">
            <a:blip r:embed="rId4">
              <a:alphaModFix/>
            </a:blip>
            <a:srcRect b="-2786" l="9266" r="-6193" t="-2776"/>
            <a:stretch/>
          </p:blipFill>
          <p:spPr>
            <a:xfrm>
              <a:off x="4572000" y="4444525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2"/>
            <p:cNvPicPr preferRelativeResize="0"/>
            <p:nvPr/>
          </p:nvPicPr>
          <p:blipFill rotWithShape="1">
            <a:blip r:embed="rId4">
              <a:alphaModFix/>
            </a:blip>
            <a:srcRect b="-2786" l="9266" r="-6193" t="-2776"/>
            <a:stretch/>
          </p:blipFill>
          <p:spPr>
            <a:xfrm>
              <a:off x="4572000" y="3091438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" name="Google Shape;156;p22"/>
          <p:cNvPicPr preferRelativeResize="0"/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583125" y="2870100"/>
            <a:ext cx="2129450" cy="21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6">
            <a:alphaModFix/>
          </a:blip>
          <a:srcRect b="38243" l="16054" r="20913" t="37276"/>
          <a:stretch/>
        </p:blipFill>
        <p:spPr>
          <a:xfrm>
            <a:off x="3575100" y="3624050"/>
            <a:ext cx="2400825" cy="6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59" name="Google Shape;159;p22"/>
          <p:cNvCxnSpPr>
            <a:stCxn id="154" idx="0"/>
            <a:endCxn id="155" idx="2"/>
          </p:cNvCxnSpPr>
          <p:nvPr/>
        </p:nvCxnSpPr>
        <p:spPr>
          <a:xfrm rot="-5400000">
            <a:off x="6339825" y="3932700"/>
            <a:ext cx="1068300" cy="600"/>
          </a:xfrm>
          <a:prstGeom prst="curved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0" name="Google Shape;160;p22"/>
          <p:cNvSpPr txBox="1"/>
          <p:nvPr/>
        </p:nvSpPr>
        <p:spPr>
          <a:xfrm>
            <a:off x="6967950" y="3691388"/>
            <a:ext cx="1417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~6 in.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 Model (Bottom)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00" y="1389583"/>
            <a:ext cx="6668595" cy="344911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